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0" r:id="rId13"/>
    <p:sldId id="289" r:id="rId14"/>
    <p:sldId id="265" r:id="rId15"/>
    <p:sldId id="266" r:id="rId16"/>
    <p:sldId id="291" r:id="rId17"/>
    <p:sldId id="267" r:id="rId18"/>
    <p:sldId id="268" r:id="rId19"/>
    <p:sldId id="282" r:id="rId20"/>
    <p:sldId id="293" r:id="rId21"/>
    <p:sldId id="295" r:id="rId22"/>
    <p:sldId id="294" r:id="rId23"/>
    <p:sldId id="269" r:id="rId24"/>
    <p:sldId id="284" r:id="rId25"/>
    <p:sldId id="301" r:id="rId26"/>
    <p:sldId id="303" r:id="rId27"/>
    <p:sldId id="305" r:id="rId28"/>
    <p:sldId id="306" r:id="rId29"/>
    <p:sldId id="270" r:id="rId30"/>
    <p:sldId id="307" r:id="rId31"/>
    <p:sldId id="308" r:id="rId32"/>
    <p:sldId id="297" r:id="rId33"/>
    <p:sldId id="271" r:id="rId34"/>
    <p:sldId id="272" r:id="rId35"/>
    <p:sldId id="273" r:id="rId36"/>
    <p:sldId id="274" r:id="rId37"/>
    <p:sldId id="283" r:id="rId38"/>
    <p:sldId id="275" r:id="rId39"/>
    <p:sldId id="276" r:id="rId40"/>
    <p:sldId id="277" r:id="rId41"/>
    <p:sldId id="304" r:id="rId42"/>
    <p:sldId id="290" r:id="rId43"/>
    <p:sldId id="299" r:id="rId44"/>
    <p:sldId id="286" r:id="rId45"/>
    <p:sldId id="309" r:id="rId46"/>
    <p:sldId id="288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A64D79"/>
    <a:srgbClr val="6AA84F"/>
    <a:srgbClr val="F1C232"/>
    <a:srgbClr val="E6913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00" autoAdjust="0"/>
  </p:normalViewPr>
  <p:slideViewPr>
    <p:cSldViewPr snapToGrid="0">
      <p:cViewPr varScale="1">
        <p:scale>
          <a:sx n="123" d="100"/>
          <a:sy n="123" d="100"/>
        </p:scale>
        <p:origin x="12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623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58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55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236f66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236f66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705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69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832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236f66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236f66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1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7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041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02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0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91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d1b62e5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d1b62e5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109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236f668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236f668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4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416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79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42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148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3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521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236f66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236f66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444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236f66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236f66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365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236f668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236f668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45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1b62e5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1b62e5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236f668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236f668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40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160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236f668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236f668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526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849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236f66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236f66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81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817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0308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7830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72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1b62e51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1b62e51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54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d1b62e5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d1b62e5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une </a:t>
            </a:r>
            <a:r>
              <a:rPr lang="fr" dirty="0"/>
              <a:t>page web qui ressemble à une application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05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1b62e51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1b62e51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9 </a:t>
            </a:r>
            <a:r>
              <a:rPr lang="fr" dirty="0"/>
              <a:t>étapes vraiment géniale android pour avoir un semblant d’applciation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885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1b62e5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1b62e5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 </a:t>
            </a:r>
            <a:r>
              <a:rPr lang="fr" dirty="0"/>
              <a:t>papier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alex russel un chrome developer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 web peut apporter une solution d’application tel qu’on la connaît nativement (quasiment)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9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1b62e51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1b62e51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il </a:t>
            </a:r>
            <a:r>
              <a:rPr lang="fr" dirty="0"/>
              <a:t>part d’un problème : on perd 20 pourcent à chaque étape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load du store: ca prend un peu de temps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pas forcément les bons mots clés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avant de cliquer sur installer : lire les commentaires, est-ce que c’est ce qu’il souhaite vmt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toutes les permissions sont ouvertes: bah non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ça télécharge pas forcément rapidement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quelles sont les étapes qu’on peut faire sauter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36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1b62e51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1b62e51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DCU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36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08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groupesigma.fr/sd_poc/pwa_ch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mos.creative-tim.com/vuetify-material-dashboard/#/dash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architecture/app-shel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workbox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fundamentals/instant-and-offline/offline-cook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tools/lighthou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twitter.com/slightly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Progressive Web App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futur des applications mobiles ?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8375" y="4160075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Clément Guet, Dominique Cuvilliers</a:t>
            </a:r>
            <a:endParaRPr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Mars 2019</a:t>
            </a:r>
            <a:endParaRPr i="1" dirty="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 amt="8000"/>
          </a:blip>
          <a:srcRect t="-32980" b="32980"/>
          <a:stretch/>
        </p:blipFill>
        <p:spPr>
          <a:xfrm>
            <a:off x="902025" y="452875"/>
            <a:ext cx="7353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311700" y="566945"/>
            <a:ext cx="8520600" cy="43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600" dirty="0" smtClean="0">
                <a:hlinkClick r:id="rId3"/>
              </a:rPr>
              <a:t>http</a:t>
            </a:r>
            <a:r>
              <a:rPr lang="fr-FR" sz="1600" dirty="0">
                <a:hlinkClick r:id="rId3"/>
              </a:rPr>
              <a:t>://gitlab.groupesigma.fr/sd_poc/pwa_chat</a:t>
            </a:r>
            <a:endParaRPr sz="1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" y="1172846"/>
            <a:ext cx="2208949" cy="38723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051" y="1172846"/>
            <a:ext cx="5708482" cy="3353537"/>
          </a:xfrm>
          <a:prstGeom prst="rect">
            <a:avLst/>
          </a:prstGeom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mtClean="0">
                <a:solidFill>
                  <a:schemeClr val="bg1"/>
                </a:solidFill>
              </a:rPr>
              <a:t>POC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4954766" y="72969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Progressive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50" y="75705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150" y="636725"/>
            <a:ext cx="4736450" cy="35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2395"/>
          <a:stretch/>
        </p:blipFill>
        <p:spPr>
          <a:xfrm>
            <a:off x="0" y="689675"/>
            <a:ext cx="9126224" cy="44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5508250" y="2270375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31" y="673207"/>
            <a:ext cx="5364351" cy="44702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65652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fr-FR" dirty="0" smtClean="0">
                <a:latin typeface="Bahnschrift" panose="020B0502040204020203" pitchFamily="34" charset="0"/>
              </a:rPr>
              <a:t>$ vue </a:t>
            </a:r>
            <a:r>
              <a:rPr lang="fr-FR" dirty="0" err="1">
                <a:latin typeface="Bahnschrift" panose="020B0502040204020203" pitchFamily="34" charset="0"/>
              </a:rPr>
              <a:t>init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err="1">
                <a:latin typeface="Bahnschrift" panose="020B0502040204020203" pitchFamily="34" charset="0"/>
              </a:rPr>
              <a:t>pwa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smtClean="0">
                <a:latin typeface="Bahnschrift" panose="020B0502040204020203" pitchFamily="34" charset="0"/>
              </a:rPr>
              <a:t>chattons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8" name="Picture 4" descr="https://cdn-images-1.medium.com/max/2400/1*WQFOAsM5rqgzfEsYVb3W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7" y="1313271"/>
            <a:ext cx="1422865" cy="28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61" y="2346481"/>
            <a:ext cx="5076156" cy="853808"/>
          </a:xfrm>
          <a:prstGeom prst="rect">
            <a:avLst/>
          </a:prstGeom>
        </p:spPr>
      </p:pic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30" name="Picture 6" descr="Warning on Apple iOS 12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46" y="1856593"/>
            <a:ext cx="824502" cy="8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" y="723243"/>
            <a:ext cx="8973519" cy="9360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" y="1931852"/>
            <a:ext cx="8973519" cy="1073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2453"/>
            <a:ext cx="8981268" cy="7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624" y="635182"/>
            <a:ext cx="6144751" cy="43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42826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5431" y="4833534"/>
            <a:ext cx="8237349" cy="30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hlinkClick r:id="rId4"/>
              </a:rPr>
              <a:t>https://demos.creative-tim.com/vuetify-material-dashboard/#/dashboard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116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" y="1753525"/>
            <a:ext cx="2271300" cy="15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95420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Web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875" y="1928613"/>
            <a:ext cx="2928350" cy="1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5855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Natif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50" y="1836887"/>
            <a:ext cx="3009350" cy="134747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344275" y="3481450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Hybride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4564380" y="3440296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Offline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069"/>
            <a:ext cx="9144000" cy="469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9;p27"/>
          <p:cNvSpPr txBox="1">
            <a:spLocks/>
          </p:cNvSpPr>
          <p:nvPr/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2" y="293085"/>
            <a:ext cx="9154382" cy="4850415"/>
          </a:xfrm>
          <a:prstGeom prst="rect">
            <a:avLst/>
          </a:prstGeom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SERVICE WORKER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SERVICE WORKER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01"/>
            <a:ext cx="9155592" cy="362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Shel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39" y="1249135"/>
            <a:ext cx="3977868" cy="29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8457" y="2004085"/>
            <a:ext cx="27023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12121"/>
                </a:solidFill>
                <a:latin typeface="Roboto" panose="02000000000000000000" pitchFamily="2" charset="0"/>
              </a:rPr>
              <a:t>An </a:t>
            </a:r>
            <a:r>
              <a:rPr lang="en-US" b="1" i="1" dirty="0">
                <a:solidFill>
                  <a:srgbClr val="212121"/>
                </a:solidFill>
                <a:latin typeface="Roboto" panose="02000000000000000000" pitchFamily="2" charset="0"/>
              </a:rPr>
              <a:t>application shell</a:t>
            </a:r>
            <a:r>
              <a:rPr lang="en-US" i="1" dirty="0">
                <a:solidFill>
                  <a:srgbClr val="212121"/>
                </a:solidFill>
                <a:latin typeface="Roboto" panose="02000000000000000000" pitchFamily="2" charset="0"/>
              </a:rPr>
              <a:t> (or app shell) architecture is one way to build a Progressive Web App that reliably and instantly loads on your users' screens, similar to what you see in native applications.</a:t>
            </a:r>
            <a:endParaRPr lang="fr-FR" i="1" dirty="0"/>
          </a:p>
        </p:txBody>
      </p:sp>
      <p:sp>
        <p:nvSpPr>
          <p:cNvPr id="6" name="Rectangle 5"/>
          <p:cNvSpPr/>
          <p:nvPr/>
        </p:nvSpPr>
        <p:spPr>
          <a:xfrm>
            <a:off x="0" y="4596139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https://developers.google.com/web/fundamentals/architecture/app-shell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39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533"/>
            <a:ext cx="9144000" cy="44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4467175"/>
            <a:ext cx="8520600" cy="366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fr-FR" dirty="0">
                <a:hlinkClick r:id="rId3"/>
              </a:rPr>
              <a:t>https://developers.google.com/web/tools/workbox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46" y="874017"/>
            <a:ext cx="5042108" cy="33396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20486" y="1159329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SINON …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0" y="620487"/>
            <a:ext cx="4354603" cy="45230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1474" y="1069522"/>
            <a:ext cx="299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sw-precache</a:t>
            </a:r>
            <a:r>
              <a:rPr lang="fr-FR" dirty="0" smtClean="0"/>
              <a:t> suite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webpack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6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94" y="849112"/>
            <a:ext cx="2814083" cy="4016802"/>
          </a:xfrm>
          <a:prstGeom prst="rect">
            <a:avLst/>
          </a:prstGeom>
        </p:spPr>
      </p:pic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779715"/>
            <a:ext cx="3047753" cy="415559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763486" y="4514850"/>
            <a:ext cx="1012372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83503" y="4563860"/>
            <a:ext cx="1012372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534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60" y="620487"/>
            <a:ext cx="5667712" cy="522932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60177" y="1418095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849106" y="3486719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8498" y="646187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4"/>
              </a:rPr>
              <a:t>https://developers.google.com/web/fundamentals/instant-and-offline/offline-cookbook/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3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50" y="1146975"/>
            <a:ext cx="5681200" cy="37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2820241" y="34395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Sécurisée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E6913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SECURISEE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AutoShape 2" descr="RÃ©sultat de recherche d'images pour &quot;gcp&quot;"/>
          <p:cNvSpPr>
            <a:spLocks noChangeAspect="1" noChangeArrowheads="1"/>
          </p:cNvSpPr>
          <p:nvPr/>
        </p:nvSpPr>
        <p:spPr bwMode="auto">
          <a:xfrm>
            <a:off x="155574" y="-144463"/>
            <a:ext cx="2693761" cy="26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 descr="RÃ©sultat de recherche d'images pour &quot;gc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8" y="3203129"/>
            <a:ext cx="1159556" cy="11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letsencryp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21" y="3344193"/>
            <a:ext cx="3412219" cy="87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nginx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36" y="3449845"/>
            <a:ext cx="2718707" cy="9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https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36" y="1304667"/>
            <a:ext cx="2305504" cy="11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1867150" y="2333125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2141367" y="937707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730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Manifest.json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15" y="645766"/>
            <a:ext cx="5118085" cy="4424668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4209" y="2461868"/>
            <a:ext cx="334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latin typeface="Bahnschrift" panose="020B0502040204020203" pitchFamily="34" charset="0"/>
              </a:rPr>
              <a:t>Manifest.json</a:t>
            </a:r>
            <a:r>
              <a:rPr lang="fr-FR" sz="3600" dirty="0" smtClean="0">
                <a:latin typeface="Bahnschrift" panose="020B0502040204020203" pitchFamily="34" charset="0"/>
              </a:rPr>
              <a:t> &gt;</a:t>
            </a:r>
            <a:endParaRPr lang="fr-FR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Android</a:t>
            </a:r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99" y="645385"/>
            <a:ext cx="2492201" cy="4430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 flipH="1">
            <a:off x="5643173" y="2328707"/>
            <a:ext cx="2339400" cy="215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G_5381.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9627" y="641698"/>
            <a:ext cx="2492349" cy="4432059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3454800" y="236039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ENGAGEANTE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170" name="Picture 2" descr="RÃ©sultat de recherche d'images pour &quot;push api pw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29" y="655354"/>
            <a:ext cx="6701283" cy="46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72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EXEMPLES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-images-1.medium.com/max/800/0*9yC_zmcBsVVSxB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1005863"/>
            <a:ext cx="1501141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800/0*WmkpH3QfA4ZHs3W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59" y="1005863"/>
            <a:ext cx="3060019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0*MLoFmWXWTaQF4sZ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60" y="1005863"/>
            <a:ext cx="1518462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8679" y="4298410"/>
            <a:ext cx="1501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AliExpress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880359" y="4298409"/>
            <a:ext cx="306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Twitter Lite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820560" y="4298408"/>
            <a:ext cx="151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Forbes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4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2007 : l’iphone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191324"/>
            <a:ext cx="8253225" cy="35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3711"/>
          <a:stretch/>
        </p:blipFill>
        <p:spPr>
          <a:xfrm>
            <a:off x="0" y="1301857"/>
            <a:ext cx="9144000" cy="29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020342"/>
            <a:ext cx="5055884" cy="38983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0561" y="662940"/>
            <a:ext cx="4293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https://developers.google.com/web/tools/lighthouse/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Support </a:t>
            </a:r>
            <a:r>
              <a:rPr lang="fr-FR" dirty="0" err="1" smtClean="0">
                <a:solidFill>
                  <a:schemeClr val="bg1"/>
                </a:solidFill>
              </a:rPr>
              <a:t>IoS</a:t>
            </a:r>
            <a:r>
              <a:rPr lang="fr-FR" dirty="0" smtClean="0">
                <a:solidFill>
                  <a:schemeClr val="bg1"/>
                </a:solidFill>
              </a:rPr>
              <a:t>/Android (Novembre 2018)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88" y="2828176"/>
            <a:ext cx="2590848" cy="19469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27" y="1142761"/>
            <a:ext cx="2996293" cy="33708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922423"/>
            <a:ext cx="2937101" cy="23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Alors, c’est le futur ?</a:t>
            </a:r>
            <a:endParaRPr dirty="0"/>
          </a:p>
        </p:txBody>
      </p:sp>
      <p:pic>
        <p:nvPicPr>
          <p:cNvPr id="6146" name="Picture 2" descr="center h-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35" y="785250"/>
            <a:ext cx="2492775" cy="35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avy Check Mark on Google Android 9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52" y="1403865"/>
            <a:ext cx="324872" cy="32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82386" y="1403865"/>
            <a:ext cx="3680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panel de fonctionnalités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Mais pas exhaustif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Effort de support promettant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Ne sera jamais à la hauteur d’une application native en terme de performances</a:t>
            </a:r>
          </a:p>
        </p:txBody>
      </p:sp>
      <p:pic>
        <p:nvPicPr>
          <p:cNvPr id="1028" name="Picture 4" descr="Warning on Apple iOS 12.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5" y="2007160"/>
            <a:ext cx="350812" cy="3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mbs Up on Google Android 9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53" y="2579821"/>
            <a:ext cx="424482" cy="4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2012 : l’android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200"/>
            <a:ext cx="8421825" cy="32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débuts : Juin 2015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https://infrequently.org/2015/06/progressive-apps-escaping-tabs-without-losing-our-soul/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50" y="1152475"/>
            <a:ext cx="2965175" cy="29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519338" y="4252400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@</a:t>
            </a:r>
            <a:r>
              <a:rPr lang="fr" sz="1050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slightlylate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679" y="4252400"/>
            <a:ext cx="588346" cy="4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536738" y="593325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highlight>
                  <a:srgbClr val="E6ECF0"/>
                </a:highlight>
              </a:rPr>
              <a:t>Alex Russell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385200" y="894238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du store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85200" y="1508213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Trouver l’application sur le store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85200" y="210403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Cliquer sur installer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385200" y="26667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85200" y="322938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85200" y="3792063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351125" y="9183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351125" y="15365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351125" y="2132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351125" y="26667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351125" y="32574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328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2351125" y="38201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262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664020" y="683600"/>
            <a:ext cx="199539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913975" y="1719260"/>
            <a:ext cx="15888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Disons que ~1000 personnes sont intéressées par votre application</a:t>
            </a:r>
            <a:endParaRPr b="1" dirty="0"/>
          </a:p>
        </p:txBody>
      </p:sp>
      <p:cxnSp>
        <p:nvCxnSpPr>
          <p:cNvPr id="117" name="Google Shape;117;p19"/>
          <p:cNvCxnSpPr>
            <a:stCxn id="102" idx="2"/>
            <a:endCxn id="103" idx="0"/>
          </p:cNvCxnSpPr>
          <p:nvPr/>
        </p:nvCxnSpPr>
        <p:spPr>
          <a:xfrm>
            <a:off x="1328100" y="1311538"/>
            <a:ext cx="0" cy="1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9"/>
          <p:cNvCxnSpPr>
            <a:stCxn id="103" idx="2"/>
            <a:endCxn id="104" idx="0"/>
          </p:cNvCxnSpPr>
          <p:nvPr/>
        </p:nvCxnSpPr>
        <p:spPr>
          <a:xfrm>
            <a:off x="1328100" y="1925513"/>
            <a:ext cx="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9"/>
          <p:cNvCxnSpPr>
            <a:stCxn id="104" idx="2"/>
            <a:endCxn id="105" idx="0"/>
          </p:cNvCxnSpPr>
          <p:nvPr/>
        </p:nvCxnSpPr>
        <p:spPr>
          <a:xfrm>
            <a:off x="1328100" y="252133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>
            <a:endCxn id="106" idx="0"/>
          </p:cNvCxnSpPr>
          <p:nvPr/>
        </p:nvCxnSpPr>
        <p:spPr>
          <a:xfrm>
            <a:off x="1328100" y="308388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9"/>
          <p:cNvCxnSpPr>
            <a:endCxn id="107" idx="0"/>
          </p:cNvCxnSpPr>
          <p:nvPr/>
        </p:nvCxnSpPr>
        <p:spPr>
          <a:xfrm>
            <a:off x="1328100" y="3646563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26;p20"/>
          <p:cNvSpPr/>
          <p:nvPr/>
        </p:nvSpPr>
        <p:spPr>
          <a:xfrm>
            <a:off x="6130868" y="9183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Cliquer sur installer</a:t>
            </a:r>
            <a:endParaRPr dirty="0"/>
          </a:p>
        </p:txBody>
      </p:sp>
      <p:sp>
        <p:nvSpPr>
          <p:cNvPr id="23" name="Google Shape;127;p20"/>
          <p:cNvSpPr/>
          <p:nvPr/>
        </p:nvSpPr>
        <p:spPr>
          <a:xfrm>
            <a:off x="6130868" y="18541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24" name="Google Shape;128;p20"/>
          <p:cNvSpPr/>
          <p:nvPr/>
        </p:nvSpPr>
        <p:spPr>
          <a:xfrm>
            <a:off x="6130868" y="28058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25" name="Google Shape;129;p20"/>
          <p:cNvSpPr/>
          <p:nvPr/>
        </p:nvSpPr>
        <p:spPr>
          <a:xfrm>
            <a:off x="6201209" y="3788088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26" name="Google Shape;130;p20"/>
          <p:cNvSpPr txBox="1"/>
          <p:nvPr/>
        </p:nvSpPr>
        <p:spPr>
          <a:xfrm>
            <a:off x="8096793" y="9463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27" name="Google Shape;131;p20"/>
          <p:cNvSpPr txBox="1"/>
          <p:nvPr/>
        </p:nvSpPr>
        <p:spPr>
          <a:xfrm>
            <a:off x="8096793" y="17618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28" name="Google Shape;132;p20"/>
          <p:cNvSpPr txBox="1"/>
          <p:nvPr/>
        </p:nvSpPr>
        <p:spPr>
          <a:xfrm>
            <a:off x="8096793" y="28338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29" name="Google Shape;133;p20"/>
          <p:cNvSpPr txBox="1"/>
          <p:nvPr/>
        </p:nvSpPr>
        <p:spPr>
          <a:xfrm>
            <a:off x="8187509" y="3788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cxnSp>
        <p:nvCxnSpPr>
          <p:cNvPr id="32" name="Google Shape;136;p20"/>
          <p:cNvCxnSpPr>
            <a:stCxn id="22" idx="2"/>
            <a:endCxn id="23" idx="0"/>
          </p:cNvCxnSpPr>
          <p:nvPr/>
        </p:nvCxnSpPr>
        <p:spPr>
          <a:xfrm>
            <a:off x="7073768" y="13356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37;p20"/>
          <p:cNvCxnSpPr>
            <a:stCxn id="23" idx="2"/>
          </p:cNvCxnSpPr>
          <p:nvPr/>
        </p:nvCxnSpPr>
        <p:spPr>
          <a:xfrm>
            <a:off x="7073768" y="22714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138;p20"/>
          <p:cNvCxnSpPr>
            <a:stCxn id="24" idx="2"/>
          </p:cNvCxnSpPr>
          <p:nvPr/>
        </p:nvCxnSpPr>
        <p:spPr>
          <a:xfrm>
            <a:off x="7073768" y="3223113"/>
            <a:ext cx="0" cy="593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ZoneTexte 3"/>
          <p:cNvSpPr txBox="1"/>
          <p:nvPr/>
        </p:nvSpPr>
        <p:spPr>
          <a:xfrm>
            <a:off x="487680" y="280416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LE STORE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6232520" y="328048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SANS LE STORE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3312838" y="1655238"/>
            <a:ext cx="1845600" cy="17169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PWA’s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003750" y="72715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Progressive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400350" y="2115250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437075" y="3336175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Offline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2682650" y="33361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Sécurisée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703450" y="2203900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970400" y="781450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454800" y="215175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1"/>
                </a:solidFill>
              </a:rPr>
              <a:t>POC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2" y="1152475"/>
            <a:ext cx="3250370" cy="2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450" y="1717938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506" y="1283562"/>
            <a:ext cx="2784949" cy="24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2007825" y="4028050"/>
            <a:ext cx="4957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i="1"/>
              <a:t>skipverify.com</a:t>
            </a:r>
            <a:endParaRPr sz="36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D7A0272C7984BA4DBDF72ACFE6DCC" ma:contentTypeVersion="6" ma:contentTypeDescription="Crée un document." ma:contentTypeScope="" ma:versionID="ecdec6dec31c43fd9e51e7a8c37cabc8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5bc0af58f6ba0d975f8f0253ec1a184f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Type de contenu"/>
        <xsd:element ref="dc:title" minOccurs="0" maxOccurs="1" ma:index="3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427575-F05A-48E0-9F22-CAB667FD3A00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5DC10B0-70F7-4AE5-BB04-0124EEC1BB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88D747-1682-4BDC-80DD-12B79E1A02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4457</TotalTime>
  <Words>386</Words>
  <Application>Microsoft Office PowerPoint</Application>
  <PresentationFormat>Affichage à l'écran (16:9)</PresentationFormat>
  <Paragraphs>163</Paragraphs>
  <Slides>43</Slides>
  <Notes>39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Bahnschrift</vt:lpstr>
      <vt:lpstr>Roboto</vt:lpstr>
      <vt:lpstr>Simple Light</vt:lpstr>
      <vt:lpstr>Progressive Web App</vt:lpstr>
      <vt:lpstr>Le mobile aujourd’hui</vt:lpstr>
      <vt:lpstr>Le mobile aujourd’hui</vt:lpstr>
      <vt:lpstr>2007 : l’iphone</vt:lpstr>
      <vt:lpstr>2012 : l’android</vt:lpstr>
      <vt:lpstr>Les débuts : Juin 2015</vt:lpstr>
      <vt:lpstr>Présentation PowerPoint</vt:lpstr>
      <vt:lpstr>Présentation PowerPoint</vt:lpstr>
      <vt:lpstr>POC</vt:lpstr>
      <vt:lpstr>http://gitlab.groupesigma.fr/sd_poc/pwa_chat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SERVICE WORKER</vt:lpstr>
      <vt:lpstr>SERVICE WORKER</vt:lpstr>
      <vt:lpstr>CACHE</vt:lpstr>
      <vt:lpstr>CACHE</vt:lpstr>
      <vt:lpstr>CACHE</vt:lpstr>
      <vt:lpstr>CACHE</vt:lpstr>
      <vt:lpstr>CACHE</vt:lpstr>
      <vt:lpstr>CACHE</vt:lpstr>
      <vt:lpstr>Présentation PowerPoint</vt:lpstr>
      <vt:lpstr>SECURISEE</vt:lpstr>
      <vt:lpstr>Présentation PowerPoint</vt:lpstr>
      <vt:lpstr>Présentation PowerPoint</vt:lpstr>
      <vt:lpstr>Manifest.json</vt:lpstr>
      <vt:lpstr>Android</vt:lpstr>
      <vt:lpstr>Présentation PowerPoint</vt:lpstr>
      <vt:lpstr>Présentation PowerPoint</vt:lpstr>
      <vt:lpstr>Présentation PowerPoint</vt:lpstr>
      <vt:lpstr>EXEMPLES</vt:lpstr>
      <vt:lpstr>DEVTOOLS</vt:lpstr>
      <vt:lpstr>DEVTOOLS</vt:lpstr>
      <vt:lpstr>Présentation PowerPoint</vt:lpstr>
      <vt:lpstr>Alors, c’est le futur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</dc:title>
  <dc:creator>CUVILLIERS Dominique</dc:creator>
  <cp:lastModifiedBy>GUET Clément</cp:lastModifiedBy>
  <cp:revision>93</cp:revision>
  <dcterms:modified xsi:type="dcterms:W3CDTF">2019-03-27T09:32:09Z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0x010100687D7A0272C7984BA4DBDF72ACFE6DCC</vt:lpwstr>
  </property>
</Properties>
</file>